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559" r:id="rId3"/>
    <p:sldId id="570" r:id="rId4"/>
    <p:sldId id="563" r:id="rId5"/>
    <p:sldId id="564" r:id="rId6"/>
    <p:sldId id="565" r:id="rId7"/>
    <p:sldId id="306" r:id="rId8"/>
    <p:sldId id="566" r:id="rId9"/>
    <p:sldId id="567" r:id="rId10"/>
    <p:sldId id="568" r:id="rId11"/>
    <p:sldId id="5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236"/>
    <a:srgbClr val="5A8C42"/>
    <a:srgbClr val="506D2D"/>
    <a:srgbClr val="31431C"/>
    <a:srgbClr val="2F381A"/>
    <a:srgbClr val="79BB63"/>
    <a:srgbClr val="D2D1CB"/>
    <a:srgbClr val="8AB26A"/>
    <a:srgbClr val="5EA52E"/>
    <a:srgbClr val="64A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5" autoAdjust="0"/>
    <p:restoredTop sz="94675"/>
  </p:normalViewPr>
  <p:slideViewPr>
    <p:cSldViewPr>
      <p:cViewPr>
        <p:scale>
          <a:sx n="134" d="100"/>
          <a:sy n="134" d="100"/>
        </p:scale>
        <p:origin x="680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8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D81B-C1B7-4769-97E7-54B424192DAB}" type="datetimeFigureOut">
              <a:rPr lang="pt-BR" smtClean="0"/>
              <a:t>28/10/2022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75E66-46C6-4617-9DAC-6F61973A52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75E66-46C6-4617-9DAC-6F61973A52E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30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06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6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20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464" y="1124744"/>
            <a:ext cx="8892992" cy="559673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511938" y="6520259"/>
            <a:ext cx="62503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49249CE-7142-45B1-8682-83EB8792E5E5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Picture 6" descr="pj_ppt_fundamentacao_4.jp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49" b="33201"/>
          <a:stretch/>
        </p:blipFill>
        <p:spPr>
          <a:xfrm>
            <a:off x="0" y="-27384"/>
            <a:ext cx="9144000" cy="936104"/>
          </a:xfrm>
          <a:prstGeom prst="rect">
            <a:avLst/>
          </a:prstGeom>
        </p:spPr>
      </p:pic>
      <p:sp>
        <p:nvSpPr>
          <p:cNvPr id="8" name="Retângulo 7"/>
          <p:cNvSpPr/>
          <p:nvPr userDrawn="1"/>
        </p:nvSpPr>
        <p:spPr>
          <a:xfrm>
            <a:off x="121456" y="115550"/>
            <a:ext cx="8892000" cy="648000"/>
          </a:xfrm>
          <a:prstGeom prst="rect">
            <a:avLst/>
          </a:prstGeom>
          <a:solidFill>
            <a:schemeClr val="tx1">
              <a:lumMod val="9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464" y="58576"/>
            <a:ext cx="9009022" cy="75040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11453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54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j_ppt_fundamentaca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pj_ppt_fundamentacao_4.jp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0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35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72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03458" y="6385378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06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11938" y="6520259"/>
            <a:ext cx="625032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49249CE-7142-45B1-8682-83EB8792E5E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113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9249CE-7142-45B1-8682-83EB8792E5E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82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3118"/>
            <a:ext cx="9144000" cy="68548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 err="1">
                <a:solidFill>
                  <a:srgbClr val="FFFF00"/>
                </a:solidFill>
              </a:rPr>
              <a:t>Discipulado</a:t>
            </a:r>
            <a:r>
              <a:rPr lang="en-US" altLang="pt-BR" sz="3600" b="1" dirty="0">
                <a:solidFill>
                  <a:srgbClr val="FFFF00"/>
                </a:solidFill>
              </a:rPr>
              <a:t> “com </a:t>
            </a:r>
            <a:r>
              <a:rPr lang="en-US" altLang="pt-BR" sz="3600" b="1" dirty="0" err="1">
                <a:solidFill>
                  <a:srgbClr val="FFFF00"/>
                </a:solidFill>
              </a:rPr>
              <a:t>Propósito</a:t>
            </a:r>
            <a:r>
              <a:rPr lang="en-US" altLang="pt-BR" sz="3600" b="1" dirty="0">
                <a:solidFill>
                  <a:srgbClr val="FFFF00"/>
                </a:solidFill>
              </a:rPr>
              <a:t>”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F1E83D53-2444-2ABC-0014-8178BF87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242435" cy="15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41DA4B-0849-716D-03F0-22C0F463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62882"/>
              </p:ext>
            </p:extLst>
          </p:nvPr>
        </p:nvGraphicFramePr>
        <p:xfrm>
          <a:off x="2051720" y="1412876"/>
          <a:ext cx="5425788" cy="4930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088">
                  <a:extLst>
                    <a:ext uri="{9D8B030D-6E8A-4147-A177-3AD203B41FA5}">
                      <a16:colId xmlns:a16="http://schemas.microsoft.com/office/drawing/2014/main" val="3947993575"/>
                    </a:ext>
                  </a:extLst>
                </a:gridCol>
                <a:gridCol w="1095945">
                  <a:extLst>
                    <a:ext uri="{9D8B030D-6E8A-4147-A177-3AD203B41FA5}">
                      <a16:colId xmlns:a16="http://schemas.microsoft.com/office/drawing/2014/main" val="2116731683"/>
                    </a:ext>
                  </a:extLst>
                </a:gridCol>
                <a:gridCol w="855963">
                  <a:extLst>
                    <a:ext uri="{9D8B030D-6E8A-4147-A177-3AD203B41FA5}">
                      <a16:colId xmlns:a16="http://schemas.microsoft.com/office/drawing/2014/main" val="57588589"/>
                    </a:ext>
                  </a:extLst>
                </a:gridCol>
                <a:gridCol w="1064677">
                  <a:extLst>
                    <a:ext uri="{9D8B030D-6E8A-4147-A177-3AD203B41FA5}">
                      <a16:colId xmlns:a16="http://schemas.microsoft.com/office/drawing/2014/main" val="3237660988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3296883157"/>
                    </a:ext>
                  </a:extLst>
                </a:gridCol>
              </a:tblGrid>
              <a:tr h="533001"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Em Adão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Recém Nascido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Filhinhos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Jovem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58770"/>
                  </a:ext>
                </a:extLst>
              </a:tr>
              <a:tr h="1221460"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Linguagem/ comportamen­to caracteriza­do por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Incredulida­de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Ignorân­cia (pouco </a:t>
                      </a:r>
                      <a:r>
                        <a:rPr lang="pt-BR" sz="1100" dirty="0" err="1">
                          <a:effectLst/>
                        </a:rPr>
                        <a:t>conheci-mento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Centralidade em si mesmo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Centralidade em Deus e nos outros, voltado para o serviço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870417"/>
                  </a:ext>
                </a:extLst>
              </a:tr>
              <a:tr h="977168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Ação do discipulador em relação ao discípulo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FALAR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COMPAR­TILHAR ...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CONECTAR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TREINAR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002417"/>
                  </a:ext>
                </a:extLst>
              </a:tr>
              <a:tr h="2198627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Conteúdo da ação do discipulador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o evangelho.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sua vida;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novas verdades;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novos hábitos.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a Deus;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a um propósito;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a um grupo caseiro/ igreja na casa.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- equipar para 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o ministério;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dar oportunidades ministeriais; 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liberar para o ministério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812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77CAED77-CBC1-5ACD-BBDC-AABB07714AB6}"/>
              </a:ext>
            </a:extLst>
          </p:cNvPr>
          <p:cNvSpPr txBox="1"/>
          <p:nvPr/>
        </p:nvSpPr>
        <p:spPr>
          <a:xfrm>
            <a:off x="75258" y="3277839"/>
            <a:ext cx="18055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Efésios 4.13-16</a:t>
            </a:r>
          </a:p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1 João 2.13</a:t>
            </a:r>
          </a:p>
        </p:txBody>
      </p:sp>
    </p:spTree>
    <p:extLst>
      <p:ext uri="{BB962C8B-B14F-4D97-AF65-F5344CB8AC3E}">
        <p14:creationId xmlns:p14="http://schemas.microsoft.com/office/powerpoint/2010/main" val="3321088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29766" y="260350"/>
            <a:ext cx="9144000" cy="68548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 err="1">
                <a:solidFill>
                  <a:srgbClr val="FFFF00"/>
                </a:solidFill>
              </a:rPr>
              <a:t>Discipulado</a:t>
            </a:r>
            <a:r>
              <a:rPr lang="en-US" altLang="pt-BR" sz="3600" b="1" dirty="0">
                <a:solidFill>
                  <a:srgbClr val="FFFF00"/>
                </a:solidFill>
              </a:rPr>
              <a:t> “com </a:t>
            </a:r>
            <a:r>
              <a:rPr lang="en-US" altLang="pt-BR" sz="3600" b="1" dirty="0" err="1">
                <a:solidFill>
                  <a:srgbClr val="FFFF00"/>
                </a:solidFill>
              </a:rPr>
              <a:t>Propósito</a:t>
            </a:r>
            <a:r>
              <a:rPr lang="en-US" altLang="pt-BR" sz="3600" b="1" dirty="0">
                <a:solidFill>
                  <a:srgbClr val="FFFF00"/>
                </a:solidFill>
              </a:rPr>
              <a:t>”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F1E83D53-2444-2ABC-0014-8178BF87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242435" cy="15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41DA4B-0849-716D-03F0-22C0F463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1660"/>
              </p:ext>
            </p:extLst>
          </p:nvPr>
        </p:nvGraphicFramePr>
        <p:xfrm>
          <a:off x="2051720" y="1412876"/>
          <a:ext cx="6635080" cy="4930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088">
                  <a:extLst>
                    <a:ext uri="{9D8B030D-6E8A-4147-A177-3AD203B41FA5}">
                      <a16:colId xmlns:a16="http://schemas.microsoft.com/office/drawing/2014/main" val="3947993575"/>
                    </a:ext>
                  </a:extLst>
                </a:gridCol>
                <a:gridCol w="1095945">
                  <a:extLst>
                    <a:ext uri="{9D8B030D-6E8A-4147-A177-3AD203B41FA5}">
                      <a16:colId xmlns:a16="http://schemas.microsoft.com/office/drawing/2014/main" val="2116731683"/>
                    </a:ext>
                  </a:extLst>
                </a:gridCol>
                <a:gridCol w="855963">
                  <a:extLst>
                    <a:ext uri="{9D8B030D-6E8A-4147-A177-3AD203B41FA5}">
                      <a16:colId xmlns:a16="http://schemas.microsoft.com/office/drawing/2014/main" val="57588589"/>
                    </a:ext>
                  </a:extLst>
                </a:gridCol>
                <a:gridCol w="1064677">
                  <a:extLst>
                    <a:ext uri="{9D8B030D-6E8A-4147-A177-3AD203B41FA5}">
                      <a16:colId xmlns:a16="http://schemas.microsoft.com/office/drawing/2014/main" val="3237660988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3296883157"/>
                    </a:ext>
                  </a:extLst>
                </a:gridCol>
                <a:gridCol w="1209292">
                  <a:extLst>
                    <a:ext uri="{9D8B030D-6E8A-4147-A177-3AD203B41FA5}">
                      <a16:colId xmlns:a16="http://schemas.microsoft.com/office/drawing/2014/main" val="3234503423"/>
                    </a:ext>
                  </a:extLst>
                </a:gridCol>
              </a:tblGrid>
              <a:tr h="533001"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Em Adão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Recém Nascido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Filhinhos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Jovem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Pai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58770"/>
                  </a:ext>
                </a:extLst>
              </a:tr>
              <a:tr h="1221460"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Linguagem/ comportamen­to caracteriza­do por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Incredulida­de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Ignorân­cia (pouco </a:t>
                      </a:r>
                      <a:r>
                        <a:rPr lang="pt-BR" sz="1100" dirty="0" err="1">
                          <a:effectLst/>
                        </a:rPr>
                        <a:t>conheci-mento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Centralidade em si mesmo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Centralidade em Deus e nos outros, voltado para o serviço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Intencionali­dade e estratégia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870417"/>
                  </a:ext>
                </a:extLst>
              </a:tr>
              <a:tr h="977168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Ação do discipulador em relação ao discípulo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FALAR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COMPAR­TILHAR ...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CONECTAR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TREINAR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LEVAR A CUIDAR DE OUTROS (Discipular)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002417"/>
                  </a:ext>
                </a:extLst>
              </a:tr>
              <a:tr h="2198627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Conteúdo da ação do discipulador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o evangelho.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sua vida;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novas verdades;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novos hábitos.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a Deus;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a um propósito;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a um grupo caseiro/ igreja na casa.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- equipar para 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o ministério;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dar oportunidades ministeriais; </a:t>
                      </a:r>
                      <a:endParaRPr lang="pt-BR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- explicar o processo do discipulado;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liberar para discipular com sua ajuda;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liberar para discipular sozinho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812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7805512F-CC59-FD8E-39AB-57D7B16718B7}"/>
              </a:ext>
            </a:extLst>
          </p:cNvPr>
          <p:cNvSpPr txBox="1"/>
          <p:nvPr/>
        </p:nvSpPr>
        <p:spPr>
          <a:xfrm>
            <a:off x="75258" y="3277839"/>
            <a:ext cx="18055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Efésios 4.13-16</a:t>
            </a:r>
          </a:p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1 João 2.13</a:t>
            </a:r>
          </a:p>
        </p:txBody>
      </p:sp>
    </p:spTree>
    <p:extLst>
      <p:ext uri="{BB962C8B-B14F-4D97-AF65-F5344CB8AC3E}">
        <p14:creationId xmlns:p14="http://schemas.microsoft.com/office/powerpoint/2010/main" val="277918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-27384"/>
            <a:ext cx="9144000" cy="685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55" name="Picture 11">
            <a:extLst>
              <a:ext uri="{FF2B5EF4-FFF2-40B4-BE49-F238E27FC236}">
                <a16:creationId xmlns:a16="http://schemas.microsoft.com/office/drawing/2014/main" id="{290F4EFF-8C68-A801-7C6B-8F9DC0BB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617"/>
            <a:ext cx="2670477" cy="35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6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-27384"/>
            <a:ext cx="9144000" cy="685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55" name="Picture 11">
            <a:extLst>
              <a:ext uri="{FF2B5EF4-FFF2-40B4-BE49-F238E27FC236}">
                <a16:creationId xmlns:a16="http://schemas.microsoft.com/office/drawing/2014/main" id="{290F4EFF-8C68-A801-7C6B-8F9DC0BB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617"/>
            <a:ext cx="2670477" cy="35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259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>
                <a:solidFill>
                  <a:srgbClr val="FFFF00"/>
                </a:solidFill>
              </a:rPr>
              <a:t>PROPÓSITO ETERNO DE DEUS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AF8E78-7571-3701-50C6-A4D6DE2C78A4}"/>
              </a:ext>
            </a:extLst>
          </p:cNvPr>
          <p:cNvSpPr txBox="1"/>
          <p:nvPr/>
        </p:nvSpPr>
        <p:spPr>
          <a:xfrm>
            <a:off x="3401988" y="1659572"/>
            <a:ext cx="519255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4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Mostrar que todas as coisas que fazemos, e nossa vida como um todo, tem como alvo o cumprimento do Propósito de Deus ao criar o mundo e o homem. </a:t>
            </a:r>
          </a:p>
          <a:p>
            <a:pPr algn="r"/>
            <a:endParaRPr lang="pt-BR" sz="2400" b="1" i="1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algn="r"/>
            <a:r>
              <a:rPr lang="pt-BR" sz="24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Como consequência, nossos planos e a maneira como decidimos, ou como agimos, tem que se direcionar para o Propósito de Deus na eternidade </a:t>
            </a:r>
          </a:p>
        </p:txBody>
      </p:sp>
    </p:spTree>
    <p:extLst>
      <p:ext uri="{BB962C8B-B14F-4D97-AF65-F5344CB8AC3E}">
        <p14:creationId xmlns:p14="http://schemas.microsoft.com/office/powerpoint/2010/main" val="149551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-27384"/>
            <a:ext cx="9144000" cy="685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55" name="Picture 11">
            <a:extLst>
              <a:ext uri="{FF2B5EF4-FFF2-40B4-BE49-F238E27FC236}">
                <a16:creationId xmlns:a16="http://schemas.microsoft.com/office/drawing/2014/main" id="{290F4EFF-8C68-A801-7C6B-8F9DC0BB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617"/>
            <a:ext cx="2670477" cy="35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259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>
                <a:solidFill>
                  <a:srgbClr val="FFFF00"/>
                </a:solidFill>
              </a:rPr>
              <a:t>ARREPENDIMENTO E BATISMOS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AF8E78-7571-3701-50C6-A4D6DE2C78A4}"/>
              </a:ext>
            </a:extLst>
          </p:cNvPr>
          <p:cNvSpPr txBox="1"/>
          <p:nvPr/>
        </p:nvSpPr>
        <p:spPr>
          <a:xfrm>
            <a:off x="3401988" y="1659572"/>
            <a:ext cx="519255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4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Mostrar que, para se cumprir o propósito de Deus, preciso deixar para trás tudo o que diz respeito à vida velha, em Adão. Não é apenas remorso, mas uma necessária mudança de atitude que começa no coração. E não apenas no dia da conversão, pois o que começa naquele dia vai se repetir diariamente, toda vez que tenho que deixar minha vontade para abraçar a vontade (o propósito) de Deus.</a:t>
            </a:r>
          </a:p>
        </p:txBody>
      </p:sp>
    </p:spTree>
    <p:extLst>
      <p:ext uri="{BB962C8B-B14F-4D97-AF65-F5344CB8AC3E}">
        <p14:creationId xmlns:p14="http://schemas.microsoft.com/office/powerpoint/2010/main" val="33479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-27384"/>
            <a:ext cx="9144000" cy="685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55" name="Picture 11">
            <a:extLst>
              <a:ext uri="{FF2B5EF4-FFF2-40B4-BE49-F238E27FC236}">
                <a16:creationId xmlns:a16="http://schemas.microsoft.com/office/drawing/2014/main" id="{290F4EFF-8C68-A801-7C6B-8F9DC0BB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617"/>
            <a:ext cx="2670477" cy="35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259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>
                <a:solidFill>
                  <a:srgbClr val="FFFF00"/>
                </a:solidFill>
              </a:rPr>
              <a:t>VIVENDO O EVANGELHO DO REINO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AF8E78-7571-3701-50C6-A4D6DE2C78A4}"/>
              </a:ext>
            </a:extLst>
          </p:cNvPr>
          <p:cNvSpPr txBox="1"/>
          <p:nvPr/>
        </p:nvSpPr>
        <p:spPr>
          <a:xfrm>
            <a:off x="3401988" y="1659572"/>
            <a:ext cx="519255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4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Não é uma questão de autoridade, apenas. Muito menos de imposição das leis de Deus. Para viver o evangelho do reino eu tenho que conhecer, amar e confiar no Rei, o que podemos resumir em uma palavra: FÉ. Quem crê, obedece, porque sabe que a sabedoria, o amor e a bondade do Rei Jesus lhe garantem que aquela ordem é para o seu bem. Assim, o arrependimento age para me fazer obedecer a Cristo, operando para o cumprimento do Propósito Eterno.</a:t>
            </a:r>
          </a:p>
        </p:txBody>
      </p:sp>
    </p:spTree>
    <p:extLst>
      <p:ext uri="{BB962C8B-B14F-4D97-AF65-F5344CB8AC3E}">
        <p14:creationId xmlns:p14="http://schemas.microsoft.com/office/powerpoint/2010/main" val="32771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-27384"/>
            <a:ext cx="9144000" cy="6854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55" name="Picture 11">
            <a:extLst>
              <a:ext uri="{FF2B5EF4-FFF2-40B4-BE49-F238E27FC236}">
                <a16:creationId xmlns:a16="http://schemas.microsoft.com/office/drawing/2014/main" id="{290F4EFF-8C68-A801-7C6B-8F9DC0BB8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617"/>
            <a:ext cx="2670477" cy="35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259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>
                <a:solidFill>
                  <a:srgbClr val="FFFF00"/>
                </a:solidFill>
              </a:rPr>
              <a:t>VIDA NO CORPO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AF8E78-7571-3701-50C6-A4D6DE2C78A4}"/>
              </a:ext>
            </a:extLst>
          </p:cNvPr>
          <p:cNvSpPr txBox="1"/>
          <p:nvPr/>
        </p:nvSpPr>
        <p:spPr>
          <a:xfrm>
            <a:off x="3401988" y="1659572"/>
            <a:ext cx="51925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Se o Propósito de Deus é para uma família (muitos filhos), ninguém pode trabalhar para consegui-lo de forma isolada. Estamos ligados uns aos outros e vamos ser apresentados juntos, como noiva, ao Senhor Jesus. Logo, para que a vontade de Deus se cumpra em minha vida eu dependo dos meus irmãos e também sou responsável por eles. O inimigo quer nos fazer andar sozinhos, porque é mais fácil nos levar a uma atitude incrédula, sem arrependimento e sem obediência. O corpo de Cristo é uma bênção, apesar de ainda não vermos a obra completa, mas ela vai ser terminada até o dia de Cristo.</a:t>
            </a:r>
          </a:p>
        </p:txBody>
      </p:sp>
    </p:spTree>
    <p:extLst>
      <p:ext uri="{BB962C8B-B14F-4D97-AF65-F5344CB8AC3E}">
        <p14:creationId xmlns:p14="http://schemas.microsoft.com/office/powerpoint/2010/main" val="345699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JESUS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840" y="1988839"/>
            <a:ext cx="338437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248" y="2074496"/>
            <a:ext cx="2520000" cy="30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00" y="1972678"/>
            <a:ext cx="1876271" cy="3112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CaixaDeTexto 11"/>
          <p:cNvSpPr txBox="1"/>
          <p:nvPr/>
        </p:nvSpPr>
        <p:spPr>
          <a:xfrm>
            <a:off x="822804" y="5033765"/>
            <a:ext cx="110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A porta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12311" y="5033765"/>
            <a:ext cx="1533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O caminho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051336" y="5033765"/>
            <a:ext cx="973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O alvo</a:t>
            </a:r>
          </a:p>
        </p:txBody>
      </p:sp>
    </p:spTree>
    <p:extLst>
      <p:ext uri="{BB962C8B-B14F-4D97-AF65-F5344CB8AC3E}">
        <p14:creationId xmlns:p14="http://schemas.microsoft.com/office/powerpoint/2010/main" val="406524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3">
            <a:alphaModFix amt="68000"/>
          </a:blip>
          <a:stretch>
            <a:fillRect/>
          </a:stretch>
        </p:blipFill>
        <p:spPr>
          <a:xfrm>
            <a:off x="0" y="3118"/>
            <a:ext cx="9144000" cy="68548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 err="1">
                <a:solidFill>
                  <a:srgbClr val="FFFF00"/>
                </a:solidFill>
              </a:rPr>
              <a:t>Discipulado</a:t>
            </a:r>
            <a:r>
              <a:rPr lang="en-US" altLang="pt-BR" sz="3600" b="1" dirty="0">
                <a:solidFill>
                  <a:srgbClr val="FFFF00"/>
                </a:solidFill>
              </a:rPr>
              <a:t> “com </a:t>
            </a:r>
            <a:r>
              <a:rPr lang="en-US" altLang="pt-BR" sz="3600" b="1" dirty="0" err="1">
                <a:solidFill>
                  <a:srgbClr val="FFFF00"/>
                </a:solidFill>
              </a:rPr>
              <a:t>Propósito</a:t>
            </a:r>
            <a:r>
              <a:rPr lang="en-US" altLang="pt-BR" sz="3600" b="1" dirty="0">
                <a:solidFill>
                  <a:srgbClr val="FFFF00"/>
                </a:solidFill>
              </a:rPr>
              <a:t>”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F1E83D53-2444-2ABC-0014-8178BF87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242435" cy="15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41DA4B-0849-716D-03F0-22C0F463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38476"/>
              </p:ext>
            </p:extLst>
          </p:nvPr>
        </p:nvGraphicFramePr>
        <p:xfrm>
          <a:off x="2051720" y="1412876"/>
          <a:ext cx="3186996" cy="4930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088">
                  <a:extLst>
                    <a:ext uri="{9D8B030D-6E8A-4147-A177-3AD203B41FA5}">
                      <a16:colId xmlns:a16="http://schemas.microsoft.com/office/drawing/2014/main" val="3947993575"/>
                    </a:ext>
                  </a:extLst>
                </a:gridCol>
                <a:gridCol w="1095945">
                  <a:extLst>
                    <a:ext uri="{9D8B030D-6E8A-4147-A177-3AD203B41FA5}">
                      <a16:colId xmlns:a16="http://schemas.microsoft.com/office/drawing/2014/main" val="2116731683"/>
                    </a:ext>
                  </a:extLst>
                </a:gridCol>
                <a:gridCol w="855963">
                  <a:extLst>
                    <a:ext uri="{9D8B030D-6E8A-4147-A177-3AD203B41FA5}">
                      <a16:colId xmlns:a16="http://schemas.microsoft.com/office/drawing/2014/main" val="57588589"/>
                    </a:ext>
                  </a:extLst>
                </a:gridCol>
              </a:tblGrid>
              <a:tr h="533001"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Em Adão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Recém Nascido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58770"/>
                  </a:ext>
                </a:extLst>
              </a:tr>
              <a:tr h="1221460"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Linguagem/ comportamen­to caracteriza­do por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Incredulida­de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Ignorân­cia (pouco </a:t>
                      </a:r>
                      <a:r>
                        <a:rPr lang="pt-BR" sz="1100" dirty="0" err="1">
                          <a:effectLst/>
                        </a:rPr>
                        <a:t>conheci-mento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870417"/>
                  </a:ext>
                </a:extLst>
              </a:tr>
              <a:tr h="977168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Ação do discipulador em relação ao discípulo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FALAR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COMPAR­TILHAR ...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002417"/>
                  </a:ext>
                </a:extLst>
              </a:tr>
              <a:tr h="2198627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Conteúdo da ação do discipulador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o evangelho.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- sua vida;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novas verdades;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novos hábitos.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812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D160915E-32D1-A792-0114-08F3222B2312}"/>
              </a:ext>
            </a:extLst>
          </p:cNvPr>
          <p:cNvSpPr txBox="1"/>
          <p:nvPr/>
        </p:nvSpPr>
        <p:spPr>
          <a:xfrm>
            <a:off x="75258" y="3277839"/>
            <a:ext cx="18055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Efésios 4.13-16</a:t>
            </a:r>
          </a:p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1 João 2.13</a:t>
            </a:r>
          </a:p>
        </p:txBody>
      </p:sp>
    </p:spTree>
    <p:extLst>
      <p:ext uri="{BB962C8B-B14F-4D97-AF65-F5344CB8AC3E}">
        <p14:creationId xmlns:p14="http://schemas.microsoft.com/office/powerpoint/2010/main" val="182887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9;p15">
            <a:extLst>
              <a:ext uri="{FF2B5EF4-FFF2-40B4-BE49-F238E27FC236}">
                <a16:creationId xmlns:a16="http://schemas.microsoft.com/office/drawing/2014/main" id="{EA8559A2-F9B0-41F8-AB4A-BF285C620638}"/>
              </a:ext>
            </a:extLst>
          </p:cNvPr>
          <p:cNvPicPr preferRelativeResize="0"/>
          <p:nvPr/>
        </p:nvPicPr>
        <p:blipFill>
          <a:blip r:embed="rId2">
            <a:alphaModFix amt="68000"/>
          </a:blip>
          <a:stretch>
            <a:fillRect/>
          </a:stretch>
        </p:blipFill>
        <p:spPr>
          <a:xfrm>
            <a:off x="0" y="3118"/>
            <a:ext cx="9144000" cy="68548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BDE59564-A78F-A236-9DB9-9264A314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pt-BR" sz="3600" b="1" dirty="0" err="1">
                <a:solidFill>
                  <a:srgbClr val="FFFF00"/>
                </a:solidFill>
              </a:rPr>
              <a:t>Discipulado</a:t>
            </a:r>
            <a:r>
              <a:rPr lang="en-US" altLang="pt-BR" sz="3600" b="1" dirty="0">
                <a:solidFill>
                  <a:srgbClr val="FFFF00"/>
                </a:solidFill>
              </a:rPr>
              <a:t> “com </a:t>
            </a:r>
            <a:r>
              <a:rPr lang="en-US" altLang="pt-BR" sz="3600" b="1" dirty="0" err="1">
                <a:solidFill>
                  <a:srgbClr val="FFFF00"/>
                </a:solidFill>
              </a:rPr>
              <a:t>Propósito</a:t>
            </a:r>
            <a:r>
              <a:rPr lang="en-US" altLang="pt-BR" sz="3600" b="1" dirty="0">
                <a:solidFill>
                  <a:srgbClr val="FFFF00"/>
                </a:solidFill>
              </a:rPr>
              <a:t>”</a:t>
            </a:r>
            <a:endParaRPr lang="pt-BR" altLang="pt-BR" sz="3600" b="1" dirty="0">
              <a:solidFill>
                <a:srgbClr val="FFFF00"/>
              </a:solidFill>
            </a:endParaRP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F1E83D53-2444-2ABC-0014-8178BF874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1242435" cy="15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41DA4B-0849-716D-03F0-22C0F463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53791"/>
              </p:ext>
            </p:extLst>
          </p:nvPr>
        </p:nvGraphicFramePr>
        <p:xfrm>
          <a:off x="2051720" y="1412876"/>
          <a:ext cx="4251673" cy="4930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088">
                  <a:extLst>
                    <a:ext uri="{9D8B030D-6E8A-4147-A177-3AD203B41FA5}">
                      <a16:colId xmlns:a16="http://schemas.microsoft.com/office/drawing/2014/main" val="3947993575"/>
                    </a:ext>
                  </a:extLst>
                </a:gridCol>
                <a:gridCol w="1095945">
                  <a:extLst>
                    <a:ext uri="{9D8B030D-6E8A-4147-A177-3AD203B41FA5}">
                      <a16:colId xmlns:a16="http://schemas.microsoft.com/office/drawing/2014/main" val="2116731683"/>
                    </a:ext>
                  </a:extLst>
                </a:gridCol>
                <a:gridCol w="855963">
                  <a:extLst>
                    <a:ext uri="{9D8B030D-6E8A-4147-A177-3AD203B41FA5}">
                      <a16:colId xmlns:a16="http://schemas.microsoft.com/office/drawing/2014/main" val="57588589"/>
                    </a:ext>
                  </a:extLst>
                </a:gridCol>
                <a:gridCol w="1064677">
                  <a:extLst>
                    <a:ext uri="{9D8B030D-6E8A-4147-A177-3AD203B41FA5}">
                      <a16:colId xmlns:a16="http://schemas.microsoft.com/office/drawing/2014/main" val="3237660988"/>
                    </a:ext>
                  </a:extLst>
                </a:gridCol>
              </a:tblGrid>
              <a:tr h="533001"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Em Adão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>
                          <a:effectLst/>
                        </a:rPr>
                        <a:t>Recém Nascido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</a:rPr>
                        <a:t>Filhinhos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58770"/>
                  </a:ext>
                </a:extLst>
              </a:tr>
              <a:tr h="1221460"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Linguagem/ comportamen­to caracteriza­do por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Incredulida­de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Ignorân­cia (pouco </a:t>
                      </a:r>
                      <a:r>
                        <a:rPr lang="pt-BR" sz="1100" dirty="0" err="1">
                          <a:effectLst/>
                        </a:rPr>
                        <a:t>conheci-mento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Centralidade em si mesmo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870417"/>
                  </a:ext>
                </a:extLst>
              </a:tr>
              <a:tr h="977168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Ação do discipulador em relação ao discípulo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FALAR ...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COMPAR­TILHAR ...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CONECTAR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002417"/>
                  </a:ext>
                </a:extLst>
              </a:tr>
              <a:tr h="2198627"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Conteúdo da ação do discipulador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o evangelho.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>
                          <a:effectLst/>
                        </a:rPr>
                        <a:t>- sua vida;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novas verdades;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- novos hábitos.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</a:endParaRPr>
                    </a:p>
                    <a:p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- a Deus;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a um propósito;</a:t>
                      </a:r>
                      <a:endParaRPr lang="pt-BR" sz="1200" dirty="0">
                        <a:effectLst/>
                      </a:endParaRPr>
                    </a:p>
                    <a:p>
                      <a:r>
                        <a:rPr lang="pt-BR" sz="1100" dirty="0">
                          <a:effectLst/>
                        </a:rPr>
                        <a:t>- a um grupo caseiro/ igreja na casa.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81219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DFF3AD6-E8B6-9ED2-CC3D-4DFD109B1B9A}"/>
              </a:ext>
            </a:extLst>
          </p:cNvPr>
          <p:cNvSpPr txBox="1"/>
          <p:nvPr/>
        </p:nvSpPr>
        <p:spPr>
          <a:xfrm>
            <a:off x="75258" y="3277839"/>
            <a:ext cx="18055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Efésios 4.13-16</a:t>
            </a:r>
          </a:p>
          <a:p>
            <a:pPr algn="r"/>
            <a:r>
              <a:rPr lang="pt-BR" sz="2000" b="1" i="1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1 João 2.13</a:t>
            </a:r>
          </a:p>
        </p:txBody>
      </p:sp>
    </p:spTree>
    <p:extLst>
      <p:ext uri="{BB962C8B-B14F-4D97-AF65-F5344CB8AC3E}">
        <p14:creationId xmlns:p14="http://schemas.microsoft.com/office/powerpoint/2010/main" val="920203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823</Words>
  <Application>Microsoft Macintosh PowerPoint</Application>
  <PresentationFormat>Apresentação na tela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JESUS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PROPÓSITO ETERNO DE DEUS</dc:title>
  <dc:creator>Demetrius</dc:creator>
  <cp:lastModifiedBy>J. Gustavo Miranda</cp:lastModifiedBy>
  <cp:revision>162</cp:revision>
  <cp:lastPrinted>2022-10-22T03:16:09Z</cp:lastPrinted>
  <dcterms:created xsi:type="dcterms:W3CDTF">2015-03-27T11:25:29Z</dcterms:created>
  <dcterms:modified xsi:type="dcterms:W3CDTF">2022-10-29T04:33:47Z</dcterms:modified>
</cp:coreProperties>
</file>